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16"/>
  </p:notesMasterIdLst>
  <p:sldIdLst>
    <p:sldId id="256" r:id="rId5"/>
    <p:sldId id="2146847054" r:id="rId6"/>
    <p:sldId id="262" r:id="rId7"/>
    <p:sldId id="263" r:id="rId8"/>
    <p:sldId id="265" r:id="rId9"/>
    <p:sldId id="2146847057" r:id="rId10"/>
    <p:sldId id="2146847060" r:id="rId11"/>
    <p:sldId id="2146847062" r:id="rId12"/>
    <p:sldId id="2146847061" r:id="rId13"/>
    <p:sldId id="2146847055" r:id="rId14"/>
    <p:sldId id="25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1301" y="31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2/26/2025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2/26/2025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2/26/2025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2/26/2025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2/26/2025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2/26/2025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2/26/2025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2/26/2025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2/26/2025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2/26/2025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pngtree.com/freepng/incognito_8649979.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hyperlink" Target="https://svgsilh.com/image/297664.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okhabeer16/Steganograp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23249" y="1445117"/>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Secure Data Hiding in Images Using Steganography</a:t>
            </a:r>
          </a:p>
        </p:txBody>
      </p:sp>
      <p:sp>
        <p:nvSpPr>
          <p:cNvPr id="4" name="TextBox 3"/>
          <p:cNvSpPr txBox="1"/>
          <p:nvPr/>
        </p:nvSpPr>
        <p:spPr>
          <a:xfrm>
            <a:off x="2792409" y="455588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 Gurrampati Baba Mokhabeer</a:t>
            </a:r>
          </a:p>
          <a:p>
            <a:r>
              <a:rPr lang="en-US" sz="2000" b="1" dirty="0">
                <a:solidFill>
                  <a:schemeClr val="accent1">
                    <a:lumMod val="75000"/>
                  </a:schemeClr>
                </a:solidFill>
                <a:latin typeface="Arial"/>
                <a:cs typeface="Arial"/>
              </a:rPr>
              <a:t>Student Name : </a:t>
            </a:r>
            <a:r>
              <a:rPr lang="en-US" sz="2000" b="1" dirty="0">
                <a:solidFill>
                  <a:schemeClr val="accent1">
                    <a:lumMod val="75000"/>
                  </a:schemeClr>
                </a:solidFill>
                <a:latin typeface="Arial" pitchFamily="34" charset="0"/>
                <a:cs typeface="Arial" pitchFamily="34" charset="0"/>
              </a:rPr>
              <a:t>Gurrampati Baba Mokhabeer</a:t>
            </a:r>
            <a:endParaRPr lang="en-US" sz="2000" b="1" dirty="0">
              <a:solidFill>
                <a:schemeClr val="accent1">
                  <a:lumMod val="75000"/>
                </a:schemeClr>
              </a:solidFill>
              <a:latin typeface="Arial"/>
              <a:cs typeface="Arial"/>
            </a:endParaRPr>
          </a:p>
          <a:p>
            <a:r>
              <a:rPr lang="en-US" sz="2000" b="1" dirty="0">
                <a:solidFill>
                  <a:schemeClr val="accent1">
                    <a:lumMod val="75000"/>
                  </a:schemeClr>
                </a:solidFill>
                <a:latin typeface="Arial"/>
                <a:cs typeface="Arial"/>
              </a:rPr>
              <a:t>College Name &amp; Department : Bharath Institute Of Higher     Education &amp; CSE </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scope(optional)</a:t>
            </a:r>
          </a:p>
        </p:txBody>
      </p:sp>
      <p:sp>
        <p:nvSpPr>
          <p:cNvPr id="2" name="Content Placeholder 1">
            <a:extLst>
              <a:ext uri="{FF2B5EF4-FFF2-40B4-BE49-F238E27FC236}">
                <a16:creationId xmlns:a16="http://schemas.microsoft.com/office/drawing/2014/main" id="{27ABFDB3-7A66-19F1-754C-1FF83DB4FB87}"/>
              </a:ext>
            </a:extLst>
          </p:cNvPr>
          <p:cNvSpPr>
            <a:spLocks noGrp="1" noChangeArrowheads="1"/>
          </p:cNvSpPr>
          <p:nvPr>
            <p:ph idx="1"/>
          </p:nvPr>
        </p:nvSpPr>
        <p:spPr bwMode="auto">
          <a:xfrm>
            <a:off x="626716" y="1750160"/>
            <a:ext cx="525322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Enhanced Security Features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Support for Different File Types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Improved Steganography Techniques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Cross-Platform Compatibility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Automation and AI Integration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Batch Processing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Cloud Storage Integration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User Experience Enhancements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Educational and Research Potential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Community &amp; Collaboration</a:t>
            </a:r>
            <a:r>
              <a:rPr kumimoji="0" lang="en-US" altLang="en-US"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614882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BB56EB9-078F-4952-AC1F-149C7A0AE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3772EE4-ED5E-4D3A-A306-B22CF86678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601200"/>
            <a:ext cx="3703320" cy="578936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672280" y="944752"/>
            <a:ext cx="3259016" cy="1462692"/>
          </a:xfrm>
        </p:spPr>
        <p:txBody>
          <a:bodyPr>
            <a:normAutofit/>
          </a:bodyPr>
          <a:lstStyle/>
          <a:p>
            <a:r>
              <a:rPr lang="en-US" b="1">
                <a:solidFill>
                  <a:srgbClr val="FFFFFF"/>
                </a:solidFill>
                <a:latin typeface="Arial" panose="020B0604020202020204" pitchFamily="34" charset="0"/>
                <a:cs typeface="Arial" panose="020B0604020202020204" pitchFamily="34" charset="0"/>
              </a:rPr>
              <a:t>OUTLINE</a:t>
            </a:r>
          </a:p>
        </p:txBody>
      </p:sp>
      <p:sp>
        <p:nvSpPr>
          <p:cNvPr id="14" name="Rectangle 13">
            <a:extLst>
              <a:ext uri="{FF2B5EF4-FFF2-40B4-BE49-F238E27FC236}">
                <a16:creationId xmlns:a16="http://schemas.microsoft.com/office/drawing/2014/main" id="{10058680-D07C-4893-B2B7-91543F18A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7B42427A-0A1F-4A55-8705-D9179F1E0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8" name="Rectangle 17">
            <a:extLst>
              <a:ext uri="{FF2B5EF4-FFF2-40B4-BE49-F238E27FC236}">
                <a16:creationId xmlns:a16="http://schemas.microsoft.com/office/drawing/2014/main" id="{EE54A6FE-D8CB-48A3-900B-053D4EBD3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671513" y="2536031"/>
            <a:ext cx="3123783" cy="3671936"/>
          </a:xfrm>
        </p:spPr>
        <p:txBody>
          <a:bodyPr vert="horz" lIns="91440" tIns="45720" rIns="91440" bIns="45720" rtlCol="0" anchor="t">
            <a:normAutofit/>
          </a:bodyPr>
          <a:lstStyle/>
          <a:p>
            <a:pPr marL="0" indent="0">
              <a:lnSpc>
                <a:spcPct val="100000"/>
              </a:lnSpc>
              <a:buNone/>
            </a:pPr>
            <a:r>
              <a:rPr lang="en-US" b="1">
                <a:solidFill>
                  <a:srgbClr val="FFFFFF"/>
                </a:solidFill>
                <a:latin typeface="Arial"/>
                <a:ea typeface="+mn-lt"/>
                <a:cs typeface="Arial"/>
              </a:rPr>
              <a:t>  </a:t>
            </a:r>
            <a:endParaRPr lang="en-US">
              <a:solidFill>
                <a:srgbClr val="FFFFFF"/>
              </a:solidFill>
              <a:latin typeface="Arial"/>
              <a:cs typeface="Arial"/>
            </a:endParaRPr>
          </a:p>
          <a:p>
            <a:pPr marL="305435" indent="-305435">
              <a:lnSpc>
                <a:spcPct val="100000"/>
              </a:lnSpc>
            </a:pPr>
            <a:r>
              <a:rPr lang="en-US" b="1">
                <a:solidFill>
                  <a:srgbClr val="FFFFFF"/>
                </a:solidFill>
                <a:latin typeface="Arial"/>
                <a:ea typeface="+mn-lt"/>
                <a:cs typeface="Arial"/>
              </a:rPr>
              <a:t>Problem Statement </a:t>
            </a:r>
          </a:p>
          <a:p>
            <a:pPr marL="305435" indent="-305435">
              <a:lnSpc>
                <a:spcPct val="100000"/>
              </a:lnSpc>
            </a:pPr>
            <a:r>
              <a:rPr lang="en-US" b="1">
                <a:solidFill>
                  <a:srgbClr val="FFFFFF"/>
                </a:solidFill>
                <a:latin typeface="Arial"/>
                <a:ea typeface="+mn-lt"/>
                <a:cs typeface="Arial"/>
              </a:rPr>
              <a:t>Technology used</a:t>
            </a:r>
            <a:endParaRPr lang="en-US">
              <a:solidFill>
                <a:srgbClr val="FFFFFF"/>
              </a:solidFill>
              <a:latin typeface="Arial"/>
              <a:cs typeface="Arial"/>
            </a:endParaRPr>
          </a:p>
          <a:p>
            <a:pPr marL="305435" indent="-305435">
              <a:lnSpc>
                <a:spcPct val="100000"/>
              </a:lnSpc>
            </a:pPr>
            <a:r>
              <a:rPr lang="en-US" b="1">
                <a:solidFill>
                  <a:srgbClr val="FFFFFF"/>
                </a:solidFill>
                <a:latin typeface="Arial"/>
                <a:ea typeface="+mn-lt"/>
                <a:cs typeface="+mn-lt"/>
              </a:rPr>
              <a:t>Wow factor </a:t>
            </a:r>
            <a:endParaRPr lang="en-US">
              <a:solidFill>
                <a:srgbClr val="FFFFFF"/>
              </a:solidFill>
              <a:latin typeface="Arial"/>
              <a:ea typeface="+mn-lt"/>
              <a:cs typeface="+mn-lt"/>
            </a:endParaRPr>
          </a:p>
          <a:p>
            <a:pPr marL="305435" indent="-305435">
              <a:lnSpc>
                <a:spcPct val="100000"/>
              </a:lnSpc>
            </a:pPr>
            <a:r>
              <a:rPr lang="en-US" b="1">
                <a:solidFill>
                  <a:srgbClr val="FFFFFF"/>
                </a:solidFill>
                <a:latin typeface="Arial"/>
                <a:ea typeface="+mn-lt"/>
                <a:cs typeface="+mn-lt"/>
              </a:rPr>
              <a:t>End users</a:t>
            </a:r>
          </a:p>
          <a:p>
            <a:pPr marL="305435" indent="-305435">
              <a:lnSpc>
                <a:spcPct val="100000"/>
              </a:lnSpc>
            </a:pPr>
            <a:r>
              <a:rPr lang="en-US" b="1">
                <a:solidFill>
                  <a:srgbClr val="FFFFFF"/>
                </a:solidFill>
                <a:latin typeface="Arial"/>
                <a:ea typeface="+mn-lt"/>
                <a:cs typeface="+mn-lt"/>
              </a:rPr>
              <a:t>Result</a:t>
            </a:r>
          </a:p>
          <a:p>
            <a:pPr marL="305435" indent="-305435">
              <a:lnSpc>
                <a:spcPct val="100000"/>
              </a:lnSpc>
            </a:pPr>
            <a:r>
              <a:rPr lang="en-US" b="1">
                <a:solidFill>
                  <a:srgbClr val="FFFFFF"/>
                </a:solidFill>
                <a:latin typeface="Arial"/>
                <a:ea typeface="+mn-lt"/>
                <a:cs typeface="+mn-lt"/>
              </a:rPr>
              <a:t>Conclusion</a:t>
            </a:r>
          </a:p>
          <a:p>
            <a:pPr marL="305435" indent="-305435">
              <a:lnSpc>
                <a:spcPct val="100000"/>
              </a:lnSpc>
            </a:pPr>
            <a:r>
              <a:rPr lang="en-US" b="1">
                <a:solidFill>
                  <a:srgbClr val="FFFFFF"/>
                </a:solidFill>
                <a:latin typeface="Arial"/>
                <a:ea typeface="+mn-lt"/>
                <a:cs typeface="+mn-lt"/>
              </a:rPr>
              <a:t>Git-hub Link</a:t>
            </a:r>
          </a:p>
          <a:p>
            <a:pPr marL="305435" indent="-305435">
              <a:lnSpc>
                <a:spcPct val="100000"/>
              </a:lnSpc>
            </a:pPr>
            <a:r>
              <a:rPr lang="en-US" b="1">
                <a:solidFill>
                  <a:srgbClr val="FFFFFF"/>
                </a:solidFill>
                <a:latin typeface="Arial"/>
                <a:ea typeface="+mn-lt"/>
                <a:cs typeface="+mn-lt"/>
              </a:rPr>
              <a:t>Future scope</a:t>
            </a:r>
          </a:p>
          <a:p>
            <a:pPr marL="0" indent="0">
              <a:lnSpc>
                <a:spcPct val="100000"/>
              </a:lnSpc>
              <a:buNone/>
            </a:pPr>
            <a:endParaRPr lang="en-US" b="1">
              <a:solidFill>
                <a:srgbClr val="FFFFFF"/>
              </a:solidFill>
              <a:latin typeface="Arial"/>
              <a:ea typeface="+mn-lt"/>
              <a:cs typeface="+mn-lt"/>
            </a:endParaRPr>
          </a:p>
          <a:p>
            <a:pPr marL="305435" indent="-305435">
              <a:lnSpc>
                <a:spcPct val="100000"/>
              </a:lnSpc>
            </a:pPr>
            <a:endParaRPr lang="en-US" b="1">
              <a:solidFill>
                <a:srgbClr val="FFFFFF"/>
              </a:solidFill>
              <a:latin typeface="Arial"/>
              <a:ea typeface="+mn-lt"/>
              <a:cs typeface="+mn-lt"/>
            </a:endParaRPr>
          </a:p>
          <a:p>
            <a:pPr marL="305435" indent="-305435">
              <a:lnSpc>
                <a:spcPct val="100000"/>
              </a:lnSpc>
            </a:pPr>
            <a:endParaRPr lang="en-US">
              <a:solidFill>
                <a:srgbClr val="FFFFFF"/>
              </a:solidFill>
              <a:latin typeface="Arial"/>
              <a:cs typeface="Arial"/>
            </a:endParaRPr>
          </a:p>
        </p:txBody>
      </p:sp>
      <p:pic>
        <p:nvPicPr>
          <p:cNvPr id="5" name="Picture 4" descr="A finger pointing on a tablet with green neon lights">
            <a:extLst>
              <a:ext uri="{FF2B5EF4-FFF2-40B4-BE49-F238E27FC236}">
                <a16:creationId xmlns:a16="http://schemas.microsoft.com/office/drawing/2014/main" id="{1A91F5F1-941A-CD34-9A51-41BD1632A9A4}"/>
              </a:ext>
            </a:extLst>
          </p:cNvPr>
          <p:cNvPicPr>
            <a:picLocks noChangeAspect="1"/>
          </p:cNvPicPr>
          <p:nvPr/>
        </p:nvPicPr>
        <p:blipFill>
          <a:blip r:embed="rId2"/>
          <a:srcRect r="13485"/>
          <a:stretch/>
        </p:blipFill>
        <p:spPr>
          <a:xfrm>
            <a:off x="4241830" y="601200"/>
            <a:ext cx="7503636" cy="5789365"/>
          </a:xfrm>
          <a:prstGeom prst="rect">
            <a:avLst/>
          </a:prstGeom>
        </p:spPr>
      </p:pic>
    </p:spTree>
    <p:extLst>
      <p:ext uri="{BB962C8B-B14F-4D97-AF65-F5344CB8AC3E}">
        <p14:creationId xmlns:p14="http://schemas.microsoft.com/office/powerpoint/2010/main" val="290015371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6"/>
            <a:ext cx="11029616" cy="1188720"/>
          </a:xfrm>
        </p:spPr>
        <p:txBody>
          <a:bodyPr>
            <a:normAutofit/>
          </a:bodyPr>
          <a:lstStyle/>
          <a:p>
            <a:r>
              <a:rPr lang="en-US" b="1">
                <a:latin typeface="Arial" panose="020B0604020202020204" pitchFamily="34" charset="0"/>
                <a:cs typeface="Arial" panose="020B0604020202020204" pitchFamily="34" charset="0"/>
              </a:rPr>
              <a:t>Problem Statement</a:t>
            </a:r>
            <a:endParaRPr lang="en-US"/>
          </a:p>
        </p:txBody>
      </p:sp>
      <p:sp>
        <p:nvSpPr>
          <p:cNvPr id="27" name="Rectangle 26">
            <a:extLst>
              <a:ext uri="{FF2B5EF4-FFF2-40B4-BE49-F238E27FC236}">
                <a16:creationId xmlns:a16="http://schemas.microsoft.com/office/drawing/2014/main" id="{7A4CA679-3546-4E14-8FB8-F57168C37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44D16E90-7C64-4C04-A50A-B866A1A92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DBE4DD59-5AA2-46C6-B6A8-9B4C62D19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160CE81C-67DC-489E-BFFB-877C80B854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rgbClr val="FFFFFF">
              <a:alpha val="80000"/>
            </a:srgbClr>
          </a:solidFill>
          <a:ln w="38100">
            <a:solidFill>
              <a:srgbClr val="4653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adlock on computer motherboard">
            <a:extLst>
              <a:ext uri="{FF2B5EF4-FFF2-40B4-BE49-F238E27FC236}">
                <a16:creationId xmlns:a16="http://schemas.microsoft.com/office/drawing/2014/main" id="{C094573F-B05C-76AC-7A61-1928393B61E7}"/>
              </a:ext>
            </a:extLst>
          </p:cNvPr>
          <p:cNvPicPr>
            <a:picLocks noChangeAspect="1"/>
          </p:cNvPicPr>
          <p:nvPr/>
        </p:nvPicPr>
        <p:blipFill>
          <a:blip r:embed="rId2"/>
          <a:srcRect r="8751" b="-3"/>
          <a:stretch/>
        </p:blipFill>
        <p:spPr>
          <a:xfrm>
            <a:off x="611392" y="2347105"/>
            <a:ext cx="5074920" cy="3712464"/>
          </a:xfrm>
          <a:prstGeom prst="rect">
            <a:avLst/>
          </a:prstGeom>
        </p:spPr>
      </p:pic>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6340830" y="2340864"/>
            <a:ext cx="5269977" cy="3634486"/>
          </a:xfrm>
        </p:spPr>
        <p:txBody>
          <a:bodyPr>
            <a:normAutofit/>
          </a:bodyPr>
          <a:lstStyle/>
          <a:p>
            <a:pPr marL="0" indent="0">
              <a:lnSpc>
                <a:spcPct val="90000"/>
              </a:lnSpc>
              <a:buNone/>
            </a:pPr>
            <a:r>
              <a:rPr lang="en-US" sz="1100" b="1"/>
              <a:t>📌 Objective:</a:t>
            </a:r>
          </a:p>
          <a:p>
            <a:pPr>
              <a:lnSpc>
                <a:spcPct val="90000"/>
              </a:lnSpc>
            </a:pPr>
            <a:r>
              <a:rPr lang="en-US" sz="1100"/>
              <a:t>The primary goal of this project is to implement a </a:t>
            </a:r>
            <a:r>
              <a:rPr lang="en-US" sz="1100" b="1"/>
              <a:t>steganography-based</a:t>
            </a:r>
            <a:r>
              <a:rPr lang="en-US" sz="1100"/>
              <a:t> system that securely hides a secret message within an image using </a:t>
            </a:r>
            <a:r>
              <a:rPr lang="en-US" sz="1100" b="1"/>
              <a:t>encryption</a:t>
            </a:r>
            <a:r>
              <a:rPr lang="en-US" sz="1100"/>
              <a:t> and retrieves it through </a:t>
            </a:r>
            <a:r>
              <a:rPr lang="en-US" sz="1100" b="1"/>
              <a:t>decryption</a:t>
            </a:r>
            <a:r>
              <a:rPr lang="en-US" sz="1100"/>
              <a:t> with a passcode.</a:t>
            </a:r>
          </a:p>
          <a:p>
            <a:pPr marL="0" indent="0">
              <a:lnSpc>
                <a:spcPct val="90000"/>
              </a:lnSpc>
              <a:buNone/>
            </a:pPr>
            <a:r>
              <a:rPr lang="en-US" sz="1100" b="1"/>
              <a:t>🚦 Background:</a:t>
            </a:r>
          </a:p>
          <a:p>
            <a:pPr>
              <a:lnSpc>
                <a:spcPct val="90000"/>
              </a:lnSpc>
            </a:pPr>
            <a:r>
              <a:rPr lang="en-US" sz="1100"/>
              <a:t>With increasing concerns about data security and privacy, traditional methods of data transmission are often susceptible to interception. Steganography provides an innovative solution by embedding information within digital media, making the communication not only secure but also inconspicuous.</a:t>
            </a:r>
          </a:p>
          <a:p>
            <a:pPr marL="0" indent="0">
              <a:lnSpc>
                <a:spcPct val="90000"/>
              </a:lnSpc>
              <a:buNone/>
            </a:pPr>
            <a:r>
              <a:rPr lang="en-US" sz="1100" b="1"/>
              <a:t>💡 Proposed Solution:</a:t>
            </a:r>
          </a:p>
          <a:p>
            <a:pPr>
              <a:lnSpc>
                <a:spcPct val="90000"/>
              </a:lnSpc>
              <a:buFont typeface="+mj-lt"/>
              <a:buAutoNum type="arabicPeriod"/>
            </a:pPr>
            <a:r>
              <a:rPr lang="en-US" sz="1100" b="1"/>
              <a:t>Encryption Phase:</a:t>
            </a:r>
            <a:endParaRPr lang="en-US" sz="1100"/>
          </a:p>
          <a:p>
            <a:pPr marL="742950" lvl="1" indent="-285750">
              <a:lnSpc>
                <a:spcPct val="90000"/>
              </a:lnSpc>
              <a:buFont typeface="+mj-lt"/>
              <a:buAutoNum type="arabicPeriod"/>
            </a:pPr>
            <a:r>
              <a:rPr lang="en-US" sz="1100"/>
              <a:t>Hide a user-inputted secret message within an image.</a:t>
            </a:r>
          </a:p>
          <a:p>
            <a:pPr>
              <a:lnSpc>
                <a:spcPct val="90000"/>
              </a:lnSpc>
            </a:pPr>
            <a:r>
              <a:rPr lang="en-US" sz="1100" b="1"/>
              <a:t>Decryption Phase:</a:t>
            </a:r>
            <a:endParaRPr lang="en-US" sz="1100"/>
          </a:p>
          <a:p>
            <a:pPr>
              <a:lnSpc>
                <a:spcPct val="90000"/>
              </a:lnSpc>
              <a:buFont typeface="Arial" panose="020B0604020202020204" pitchFamily="34" charset="0"/>
              <a:buChar char="•"/>
            </a:pPr>
            <a:r>
              <a:rPr lang="en-US" sz="1100"/>
              <a:t>Retrieve and decode the hidden message from the image.</a:t>
            </a:r>
          </a:p>
          <a:p>
            <a:pPr marL="742950" lvl="1" indent="-285750">
              <a:lnSpc>
                <a:spcPct val="90000"/>
              </a:lnSpc>
              <a:buFont typeface="+mj-lt"/>
              <a:buAutoNum type="arabicPeriod"/>
            </a:pPr>
            <a:endParaRPr lang="en-US" sz="1100"/>
          </a:p>
          <a:p>
            <a:pPr>
              <a:lnSpc>
                <a:spcPct val="90000"/>
              </a:lnSpc>
            </a:pPr>
            <a:endParaRPr lang="en-US" sz="1100"/>
          </a:p>
          <a:p>
            <a:pPr>
              <a:lnSpc>
                <a:spcPct val="90000"/>
              </a:lnSpc>
            </a:pPr>
            <a:endParaRPr lang="en-US" sz="1100"/>
          </a:p>
          <a:p>
            <a:pPr marL="0" indent="0">
              <a:lnSpc>
                <a:spcPct val="90000"/>
              </a:lnSpc>
              <a:buNone/>
            </a:pPr>
            <a:endParaRPr lang="en-IN" sz="110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3" name="Rectangle 1">
            <a:extLst>
              <a:ext uri="{FF2B5EF4-FFF2-40B4-BE49-F238E27FC236}">
                <a16:creationId xmlns:a16="http://schemas.microsoft.com/office/drawing/2014/main" id="{8D08DD94-467E-44EB-CE4D-68D1063B631E}"/>
              </a:ext>
            </a:extLst>
          </p:cNvPr>
          <p:cNvSpPr>
            <a:spLocks noGrp="1" noChangeArrowheads="1"/>
          </p:cNvSpPr>
          <p:nvPr>
            <p:ph idx="1"/>
          </p:nvPr>
        </p:nvSpPr>
        <p:spPr bwMode="auto">
          <a:xfrm>
            <a:off x="441325" y="1087438"/>
            <a:ext cx="11614150" cy="556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Programming Language:</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Python 3:</a:t>
            </a:r>
            <a:r>
              <a:rPr kumimoji="0" lang="en-US" altLang="en-US" sz="1800" b="0" i="0" u="none" strike="noStrike" cap="none" normalizeH="0" baseline="0">
                <a:ln>
                  <a:noFill/>
                </a:ln>
                <a:solidFill>
                  <a:schemeClr val="tx1"/>
                </a:solidFill>
                <a:effectLst/>
                <a:latin typeface="Arial" panose="020B0604020202020204" pitchFamily="34" charset="0"/>
              </a:rPr>
              <a:t> Core language for scripting and automation.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Libraries:</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OpenCV:</a:t>
            </a:r>
            <a:r>
              <a:rPr kumimoji="0" lang="en-US" altLang="en-US" sz="1800" b="0" i="0" u="none" strike="noStrike" cap="none" normalizeH="0" baseline="0">
                <a:ln>
                  <a:noFill/>
                </a:ln>
                <a:solidFill>
                  <a:schemeClr val="tx1"/>
                </a:solidFill>
                <a:effectLst/>
                <a:latin typeface="Arial" panose="020B0604020202020204" pitchFamily="34" charset="0"/>
              </a:rPr>
              <a:t> For image 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NumPy:</a:t>
            </a:r>
            <a:r>
              <a:rPr kumimoji="0" lang="en-US" altLang="en-US" sz="1800" b="0" i="0" u="none" strike="noStrike" cap="none" normalizeH="0" baseline="0">
                <a:ln>
                  <a:noFill/>
                </a:ln>
                <a:solidFill>
                  <a:schemeClr val="tx1"/>
                </a:solidFill>
                <a:effectLst/>
                <a:latin typeface="Arial" panose="020B0604020202020204" pitchFamily="34" charset="0"/>
              </a:rPr>
              <a:t> For array manipulation.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Tkinter:</a:t>
            </a:r>
            <a:r>
              <a:rPr kumimoji="0" lang="en-US" altLang="en-US" sz="1800" b="0" i="0" u="none" strike="noStrike" cap="none" normalizeH="0" baseline="0">
                <a:ln>
                  <a:noFill/>
                </a:ln>
                <a:solidFill>
                  <a:schemeClr val="tx1"/>
                </a:solidFill>
                <a:effectLst/>
                <a:latin typeface="Arial" panose="020B0604020202020204" pitchFamily="34" charset="0"/>
              </a:rPr>
              <a:t> For building a graphical user interface (GUI).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Steganography &amp; Security:</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LSB Steganography:</a:t>
            </a:r>
            <a:r>
              <a:rPr kumimoji="0" lang="en-US" altLang="en-US" sz="1800" b="0" i="0" u="none" strike="noStrike" cap="none" normalizeH="0" baseline="0">
                <a:ln>
                  <a:noFill/>
                </a:ln>
                <a:solidFill>
                  <a:schemeClr val="tx1"/>
                </a:solidFill>
                <a:effectLst/>
                <a:latin typeface="Arial" panose="020B0604020202020204" pitchFamily="34" charset="0"/>
              </a:rPr>
              <a:t> Used for embedding hidden messages within images.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Passcode-Based Access Control:</a:t>
            </a:r>
            <a:r>
              <a:rPr kumimoji="0" lang="en-US" altLang="en-US" sz="1800" b="0" i="0" u="none" strike="noStrike" cap="none" normalizeH="0" baseline="0">
                <a:ln>
                  <a:noFill/>
                </a:ln>
                <a:solidFill>
                  <a:schemeClr val="tx1"/>
                </a:solidFill>
                <a:effectLst/>
                <a:latin typeface="Arial" panose="020B0604020202020204" pitchFamily="34" charset="0"/>
              </a:rPr>
              <a:t> Ensures only authorized decryption.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Development Platform:</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Operating System:</a:t>
            </a:r>
            <a:r>
              <a:rPr kumimoji="0" lang="en-US" altLang="en-US" sz="1800" b="0" i="0" u="none" strike="noStrike" cap="none" normalizeH="0" baseline="0">
                <a:ln>
                  <a:noFill/>
                </a:ln>
                <a:solidFill>
                  <a:schemeClr val="tx1"/>
                </a:solidFill>
                <a:effectLst/>
                <a:latin typeface="Arial" panose="020B0604020202020204" pitchFamily="34" charset="0"/>
              </a:rPr>
              <a:t> Windows.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IDEs:</a:t>
            </a:r>
            <a:r>
              <a:rPr kumimoji="0" lang="en-US" altLang="en-US" sz="1800" b="0" i="0" u="none" strike="noStrike" cap="none" normalizeH="0" baseline="0">
                <a:ln>
                  <a:noFill/>
                </a:ln>
                <a:solidFill>
                  <a:schemeClr val="tx1"/>
                </a:solidFill>
                <a:effectLst/>
                <a:latin typeface="Arial" panose="020B0604020202020204" pitchFamily="34" charset="0"/>
              </a:rPr>
              <a:t> Visual Studio Code (VS Code) or PyCharm for coding.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Image Processing Format:</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Supported Formats:</a:t>
            </a:r>
            <a:r>
              <a:rPr kumimoji="0" lang="en-US" altLang="en-US" sz="1800" b="0" i="0" u="none" strike="noStrike" cap="none" normalizeH="0" baseline="0">
                <a:ln>
                  <a:noFill/>
                </a:ln>
                <a:solidFill>
                  <a:schemeClr val="tx1"/>
                </a:solidFill>
                <a:effectLst/>
                <a:latin typeface="Arial" panose="020B0604020202020204" pitchFamily="34" charset="0"/>
              </a:rPr>
              <a:t> JPEG &amp; PNG for embedding and extraction.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GUI Framework:</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Tkinter Notebook:</a:t>
            </a:r>
            <a:r>
              <a:rPr kumimoji="0" lang="en-US" altLang="en-US" sz="1800" b="0" i="0" u="none" strike="noStrike" cap="none" normalizeH="0" baseline="0">
                <a:ln>
                  <a:noFill/>
                </a:ln>
                <a:solidFill>
                  <a:schemeClr val="tx1"/>
                </a:solidFill>
                <a:effectLst/>
                <a:latin typeface="Arial" panose="020B0604020202020204" pitchFamily="34" charset="0"/>
              </a:rPr>
              <a:t> Provides a tabbed interface.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TTK:</a:t>
            </a:r>
            <a:r>
              <a:rPr kumimoji="0" lang="en-US" altLang="en-US" sz="1800" b="0" i="0" u="none" strike="noStrike" cap="none" normalizeH="0" baseline="0">
                <a:ln>
                  <a:noFill/>
                </a:ln>
                <a:solidFill>
                  <a:schemeClr val="tx1"/>
                </a:solidFill>
                <a:effectLst/>
                <a:latin typeface="Arial" panose="020B0604020202020204" pitchFamily="34" charset="0"/>
              </a:rPr>
              <a:t> Offers modern and enhanced UI elements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pic>
        <p:nvPicPr>
          <p:cNvPr id="10" name="Content Placeholder 12" descr="A computer screen with a lock&#10;&#10;AI-generated content may be incorrect.">
            <a:extLst>
              <a:ext uri="{FF2B5EF4-FFF2-40B4-BE49-F238E27FC236}">
                <a16:creationId xmlns:a16="http://schemas.microsoft.com/office/drawing/2014/main" id="{C7B3D69B-DCC5-2449-DDEA-DBDEE5AA701B}"/>
              </a:ext>
            </a:extLst>
          </p:cNvPr>
          <p:cNvPicPr>
            <a:picLocks noGrp="1" noChangeAspect="1"/>
          </p:cNvPicPr>
          <p:nvPr/>
        </p:nvPicPr>
        <p:blipFill>
          <a:blip r:embed="rId2"/>
          <a:stretch>
            <a:fillRect/>
          </a:stretch>
        </p:blipFill>
        <p:spPr>
          <a:xfrm>
            <a:off x="1799003" y="2709567"/>
            <a:ext cx="749801" cy="749801"/>
          </a:xfrm>
          <a:prstGeom prst="rect">
            <a:avLst/>
          </a:prstGeom>
        </p:spPr>
      </p:pic>
      <p:pic>
        <p:nvPicPr>
          <p:cNvPr id="11" name="Picture 10" descr="A logo of a hat and glasses&#10;&#10;AI-generated content may be incorrect.">
            <a:extLst>
              <a:ext uri="{FF2B5EF4-FFF2-40B4-BE49-F238E27FC236}">
                <a16:creationId xmlns:a16="http://schemas.microsoft.com/office/drawing/2014/main" id="{647242AE-2B1E-FF13-19E5-D68B681C5E3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055375" y="2457144"/>
            <a:ext cx="1182636" cy="1182636"/>
          </a:xfrm>
          <a:prstGeom prst="rect">
            <a:avLst/>
          </a:prstGeom>
        </p:spPr>
      </p:pic>
      <p:pic>
        <p:nvPicPr>
          <p:cNvPr id="12" name="Picture 11" descr="A black background with a black square&#10;&#10;AI-generated content may be incorrect.">
            <a:extLst>
              <a:ext uri="{FF2B5EF4-FFF2-40B4-BE49-F238E27FC236}">
                <a16:creationId xmlns:a16="http://schemas.microsoft.com/office/drawing/2014/main" id="{BF4E89AC-1ED1-F5CB-9F8C-58D984406FAF}"/>
              </a:ext>
            </a:extLst>
          </p:cNvPr>
          <p:cNvPicPr>
            <a:picLocks noChangeAspect="1"/>
          </p:cNvPicPr>
          <p:nvPr/>
        </p:nvPicPr>
        <p:blipFill>
          <a:blip r:embed="rId5"/>
          <a:stretch>
            <a:fillRect/>
          </a:stretch>
        </p:blipFill>
        <p:spPr>
          <a:xfrm>
            <a:off x="5633215" y="2709567"/>
            <a:ext cx="749801" cy="749801"/>
          </a:xfrm>
          <a:prstGeom prst="rect">
            <a:avLst/>
          </a:prstGeom>
        </p:spPr>
      </p:pic>
      <p:sp>
        <p:nvSpPr>
          <p:cNvPr id="13" name="TextBox 21">
            <a:extLst>
              <a:ext uri="{FF2B5EF4-FFF2-40B4-BE49-F238E27FC236}">
                <a16:creationId xmlns:a16="http://schemas.microsoft.com/office/drawing/2014/main" id="{0302147F-9F91-67BB-C7E8-94E003E252AD}"/>
              </a:ext>
            </a:extLst>
          </p:cNvPr>
          <p:cNvSpPr txBox="1"/>
          <p:nvPr/>
        </p:nvSpPr>
        <p:spPr>
          <a:xfrm>
            <a:off x="144578" y="3600952"/>
            <a:ext cx="4058652"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Dual-Layer Security</a:t>
            </a:r>
          </a:p>
          <a:p>
            <a:pPr algn="ctr"/>
            <a:r>
              <a:rPr lang="en-US" sz="2000" dirty="0">
                <a:solidFill>
                  <a:schemeClr val="tx1">
                    <a:lumMod val="75000"/>
                    <a:lumOff val="25000"/>
                  </a:schemeClr>
                </a:solidFill>
              </a:rPr>
              <a:t>Combines steganography with AES encryption for enhanced data protection</a:t>
            </a:r>
            <a:r>
              <a:rPr lang="en-US" sz="2000" dirty="0"/>
              <a:t>.</a:t>
            </a:r>
            <a:endParaRPr lang="en-IN" sz="2000" dirty="0"/>
          </a:p>
        </p:txBody>
      </p:sp>
      <p:sp>
        <p:nvSpPr>
          <p:cNvPr id="14" name="TextBox 22">
            <a:extLst>
              <a:ext uri="{FF2B5EF4-FFF2-40B4-BE49-F238E27FC236}">
                <a16:creationId xmlns:a16="http://schemas.microsoft.com/office/drawing/2014/main" id="{7E7390BA-8459-047B-E069-C570EB655827}"/>
              </a:ext>
            </a:extLst>
          </p:cNvPr>
          <p:cNvSpPr txBox="1"/>
          <p:nvPr/>
        </p:nvSpPr>
        <p:spPr>
          <a:xfrm>
            <a:off x="4148276" y="3600953"/>
            <a:ext cx="3719681"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Adaptive Image Selection</a:t>
            </a:r>
          </a:p>
          <a:p>
            <a:pPr algn="ctr"/>
            <a:r>
              <a:rPr lang="en-US" sz="2000" dirty="0">
                <a:solidFill>
                  <a:schemeClr val="tx1">
                    <a:lumMod val="75000"/>
                    <a:lumOff val="25000"/>
                  </a:schemeClr>
                </a:solidFill>
              </a:rPr>
              <a:t>Uses Al to determine the best images for embedding hidden messages.</a:t>
            </a:r>
            <a:endParaRPr lang="en-IN" sz="2000" dirty="0">
              <a:solidFill>
                <a:schemeClr val="tx1">
                  <a:lumMod val="75000"/>
                  <a:lumOff val="25000"/>
                </a:schemeClr>
              </a:solidFill>
            </a:endParaRPr>
          </a:p>
        </p:txBody>
      </p:sp>
      <p:sp>
        <p:nvSpPr>
          <p:cNvPr id="15" name="TextBox 23">
            <a:extLst>
              <a:ext uri="{FF2B5EF4-FFF2-40B4-BE49-F238E27FC236}">
                <a16:creationId xmlns:a16="http://schemas.microsoft.com/office/drawing/2014/main" id="{587F49E8-5A2C-51D5-220A-9BE05834A0C5}"/>
              </a:ext>
            </a:extLst>
          </p:cNvPr>
          <p:cNvSpPr txBox="1"/>
          <p:nvPr/>
        </p:nvSpPr>
        <p:spPr>
          <a:xfrm>
            <a:off x="7682580" y="3639780"/>
            <a:ext cx="3928227"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Robust Detection Resistance</a:t>
            </a:r>
          </a:p>
          <a:p>
            <a:pPr algn="ctr"/>
            <a:r>
              <a:rPr lang="en-US" sz="2000" dirty="0">
                <a:solidFill>
                  <a:schemeClr val="tx1">
                    <a:lumMod val="75000"/>
                    <a:lumOff val="25000"/>
                  </a:schemeClr>
                </a:solidFill>
              </a:rPr>
              <a:t>Minimizes statistical anomalies, making detection nearly impossible</a:t>
            </a:r>
            <a:endParaRPr lang="en-IN" sz="2000" dirty="0">
              <a:solidFill>
                <a:schemeClr val="tx1">
                  <a:lumMod val="75000"/>
                  <a:lumOff val="25000"/>
                </a:schemeClr>
              </a:solidFill>
            </a:endParaRPr>
          </a:p>
        </p:txBody>
      </p:sp>
    </p:spTree>
    <p:extLst>
      <p:ext uri="{BB962C8B-B14F-4D97-AF65-F5344CB8AC3E}">
        <p14:creationId xmlns:p14="http://schemas.microsoft.com/office/powerpoint/2010/main" val="3202024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a:xfrm>
            <a:off x="581193" y="1302026"/>
            <a:ext cx="6368248" cy="4673324"/>
          </a:xfrm>
        </p:spPr>
        <p:txBody>
          <a:bodyPr/>
          <a:lstStyle/>
          <a:p>
            <a:r>
              <a:rPr lang="en-US" sz="2000" b="1" dirty="0">
                <a:solidFill>
                  <a:schemeClr val="tx1">
                    <a:lumMod val="75000"/>
                    <a:lumOff val="25000"/>
                  </a:schemeClr>
                </a:solidFill>
              </a:rPr>
              <a:t>Who Benefits from This Project?</a:t>
            </a:r>
            <a:endParaRPr lang="en-US" sz="1800" b="1" dirty="0">
              <a:solidFill>
                <a:schemeClr val="tx1">
                  <a:lumMod val="75000"/>
                  <a:lumOff val="25000"/>
                </a:schemeClr>
              </a:solidFill>
            </a:endParaRPr>
          </a:p>
          <a:p>
            <a:endParaRPr lang="en-US" sz="1800" dirty="0">
              <a:solidFill>
                <a:schemeClr val="tx1">
                  <a:lumMod val="75000"/>
                  <a:lumOff val="25000"/>
                </a:schemeClr>
              </a:solidFill>
            </a:endParaRPr>
          </a:p>
          <a:p>
            <a:pPr marL="342900" indent="-342900">
              <a:buFont typeface="Arial" panose="020B0604020202020204" pitchFamily="34" charset="0"/>
              <a:buChar char="•"/>
            </a:pPr>
            <a:r>
              <a:rPr lang="en-US" sz="1800" b="1" dirty="0"/>
              <a:t>Government Agencies: </a:t>
            </a:r>
            <a:r>
              <a:rPr lang="en-US" sz="1800" dirty="0">
                <a:solidFill>
                  <a:schemeClr val="tx1">
                    <a:lumMod val="75000"/>
                    <a:lumOff val="25000"/>
                  </a:schemeClr>
                </a:solidFill>
              </a:rPr>
              <a:t>Utilized for secure communication and intelligence operations</a:t>
            </a:r>
            <a:r>
              <a:rPr lang="en-US" sz="1800" dirty="0">
                <a:solidFill>
                  <a:schemeClr val="tx1">
                    <a:lumMod val="65000"/>
                    <a:lumOff val="35000"/>
                  </a:schemeClr>
                </a:solidFill>
              </a:rPr>
              <a:t>.</a:t>
            </a:r>
          </a:p>
          <a:p>
            <a:pPr marL="342900" indent="-342900">
              <a:buFont typeface="Arial" panose="020B0604020202020204" pitchFamily="34" charset="0"/>
              <a:buChar char="•"/>
            </a:pPr>
            <a:endParaRPr lang="en-US" sz="1800" dirty="0">
              <a:solidFill>
                <a:schemeClr val="tx1">
                  <a:lumMod val="65000"/>
                  <a:lumOff val="35000"/>
                </a:schemeClr>
              </a:solidFill>
            </a:endParaRPr>
          </a:p>
          <a:p>
            <a:pPr marL="342900" indent="-342900">
              <a:buFont typeface="Arial" panose="020B0604020202020204" pitchFamily="34" charset="0"/>
              <a:buChar char="•"/>
            </a:pPr>
            <a:r>
              <a:rPr lang="en-US" sz="1800" b="1" dirty="0"/>
              <a:t>Corporations: </a:t>
            </a:r>
            <a:r>
              <a:rPr lang="en-US" sz="1800" dirty="0">
                <a:solidFill>
                  <a:schemeClr val="tx1">
                    <a:lumMod val="75000"/>
                    <a:lumOff val="25000"/>
                  </a:schemeClr>
                </a:solidFill>
              </a:rPr>
              <a:t>Protects sensitive business data from industrial espionage.</a:t>
            </a:r>
          </a:p>
          <a:p>
            <a:pPr marL="342900" indent="-342900">
              <a:buFont typeface="Arial" panose="020B0604020202020204" pitchFamily="34" charset="0"/>
              <a:buChar char="•"/>
            </a:pPr>
            <a:endParaRPr lang="en-US" sz="1800" dirty="0">
              <a:solidFill>
                <a:schemeClr val="tx1">
                  <a:lumMod val="65000"/>
                  <a:lumOff val="35000"/>
                </a:schemeClr>
              </a:solidFill>
            </a:endParaRPr>
          </a:p>
          <a:p>
            <a:pPr marL="342900" indent="-342900">
              <a:buFont typeface="Arial" panose="020B0604020202020204" pitchFamily="34" charset="0"/>
              <a:buChar char="•"/>
            </a:pPr>
            <a:r>
              <a:rPr lang="en-US" sz="1800" b="1" dirty="0"/>
              <a:t>General Users: </a:t>
            </a:r>
            <a:r>
              <a:rPr lang="en-US" sz="1800" dirty="0">
                <a:solidFill>
                  <a:schemeClr val="tx1">
                    <a:lumMod val="75000"/>
                    <a:lumOff val="25000"/>
                  </a:schemeClr>
                </a:solidFill>
              </a:rPr>
              <a:t>Allows individuals to privately communicate without detection.</a:t>
            </a:r>
            <a:endParaRPr lang="en-IN" sz="1800" dirty="0">
              <a:solidFill>
                <a:schemeClr val="tx1">
                  <a:lumMod val="75000"/>
                  <a:lumOff val="25000"/>
                </a:schemeClr>
              </a:solidFill>
            </a:endParaRPr>
          </a:p>
        </p:txBody>
      </p:sp>
      <p:pic>
        <p:nvPicPr>
          <p:cNvPr id="5" name="Graphic 4">
            <a:extLst>
              <a:ext uri="{FF2B5EF4-FFF2-40B4-BE49-F238E27FC236}">
                <a16:creationId xmlns:a16="http://schemas.microsoft.com/office/drawing/2014/main" id="{306352C3-0A2F-4FA4-774C-759086DCAF8D}"/>
              </a:ext>
            </a:extLst>
          </p:cNvPr>
          <p:cNvPicPr>
            <a:picLocks noChangeAspect="1"/>
          </p:cNvPicPr>
          <p:nvPr/>
        </p:nvPicPr>
        <p:blipFill>
          <a:blip r:embed="rId2">
            <a:extLst>
              <a:ext uri="{96DAC541-7B7A-43D3-8B79-37D633B846F1}">
                <asvg:svgBlip xmlns:asvg="http://schemas.microsoft.com/office/drawing/2016/SVG/main" r:embed="rId3"/>
              </a:ext>
              <a:ext uri="{837473B0-CC2E-450A-ABE3-18F120FF3D39}">
                <a1611:picAttrSrcUrl xmlns:a1611="http://schemas.microsoft.com/office/drawing/2016/11/main" r:id="rId4"/>
              </a:ext>
            </a:extLst>
          </a:blip>
          <a:stretch>
            <a:fillRect/>
          </a:stretch>
        </p:blipFill>
        <p:spPr>
          <a:xfrm>
            <a:off x="7051060" y="1302026"/>
            <a:ext cx="4559747" cy="4362078"/>
          </a:xfrm>
          <a:prstGeom prst="rect">
            <a:avLst/>
          </a:prstGeom>
        </p:spPr>
      </p:pic>
    </p:spTree>
    <p:extLst>
      <p:ext uri="{BB962C8B-B14F-4D97-AF65-F5344CB8AC3E}">
        <p14:creationId xmlns:p14="http://schemas.microsoft.com/office/powerpoint/2010/main" val="3819043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4" name="Picture 3">
            <a:extLst>
              <a:ext uri="{FF2B5EF4-FFF2-40B4-BE49-F238E27FC236}">
                <a16:creationId xmlns:a16="http://schemas.microsoft.com/office/drawing/2014/main" id="{0EB67980-4DBA-0C9D-6843-D7754236DBF9}"/>
              </a:ext>
            </a:extLst>
          </p:cNvPr>
          <p:cNvPicPr>
            <a:picLocks noChangeAspect="1"/>
          </p:cNvPicPr>
          <p:nvPr/>
        </p:nvPicPr>
        <p:blipFill>
          <a:blip r:embed="rId2"/>
          <a:stretch>
            <a:fillRect/>
          </a:stretch>
        </p:blipFill>
        <p:spPr>
          <a:xfrm>
            <a:off x="979667" y="2994465"/>
            <a:ext cx="305249" cy="384879"/>
          </a:xfrm>
          <a:prstGeom prst="rect">
            <a:avLst/>
          </a:prstGeom>
        </p:spPr>
      </p:pic>
      <p:pic>
        <p:nvPicPr>
          <p:cNvPr id="5" name="Picture 4">
            <a:extLst>
              <a:ext uri="{FF2B5EF4-FFF2-40B4-BE49-F238E27FC236}">
                <a16:creationId xmlns:a16="http://schemas.microsoft.com/office/drawing/2014/main" id="{A0E25684-01A0-C23B-C3A1-F33782A68FA2}"/>
              </a:ext>
            </a:extLst>
          </p:cNvPr>
          <p:cNvPicPr>
            <a:picLocks noChangeAspect="1"/>
          </p:cNvPicPr>
          <p:nvPr/>
        </p:nvPicPr>
        <p:blipFill>
          <a:blip r:embed="rId3"/>
          <a:stretch>
            <a:fillRect/>
          </a:stretch>
        </p:blipFill>
        <p:spPr>
          <a:xfrm>
            <a:off x="2184229" y="2981194"/>
            <a:ext cx="424694" cy="398150"/>
          </a:xfrm>
          <a:prstGeom prst="rect">
            <a:avLst/>
          </a:prstGeom>
        </p:spPr>
      </p:pic>
      <p:pic>
        <p:nvPicPr>
          <p:cNvPr id="6" name="Picture 5">
            <a:extLst>
              <a:ext uri="{FF2B5EF4-FFF2-40B4-BE49-F238E27FC236}">
                <a16:creationId xmlns:a16="http://schemas.microsoft.com/office/drawing/2014/main" id="{9C6A3965-5097-D097-BCFB-42B256124F95}"/>
              </a:ext>
            </a:extLst>
          </p:cNvPr>
          <p:cNvPicPr>
            <a:picLocks noChangeAspect="1"/>
          </p:cNvPicPr>
          <p:nvPr/>
        </p:nvPicPr>
        <p:blipFill>
          <a:blip r:embed="rId4"/>
          <a:stretch>
            <a:fillRect/>
          </a:stretch>
        </p:blipFill>
        <p:spPr>
          <a:xfrm>
            <a:off x="9782142" y="868822"/>
            <a:ext cx="450082" cy="345064"/>
          </a:xfrm>
          <a:prstGeom prst="rect">
            <a:avLst/>
          </a:prstGeom>
        </p:spPr>
      </p:pic>
      <p:sp>
        <p:nvSpPr>
          <p:cNvPr id="8" name="TextBox 28">
            <a:extLst>
              <a:ext uri="{FF2B5EF4-FFF2-40B4-BE49-F238E27FC236}">
                <a16:creationId xmlns:a16="http://schemas.microsoft.com/office/drawing/2014/main" id="{A9186140-D448-8294-F511-D83EA716B665}"/>
              </a:ext>
            </a:extLst>
          </p:cNvPr>
          <p:cNvSpPr txBox="1"/>
          <p:nvPr/>
        </p:nvSpPr>
        <p:spPr>
          <a:xfrm>
            <a:off x="8135376" y="1205476"/>
            <a:ext cx="3617069"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Output Image </a:t>
            </a:r>
          </a:p>
          <a:p>
            <a:pPr algn="ctr"/>
            <a:r>
              <a:rPr lang="en-US" sz="2000" dirty="0">
                <a:solidFill>
                  <a:schemeClr val="tx1">
                    <a:lumMod val="75000"/>
                    <a:lumOff val="25000"/>
                  </a:schemeClr>
                </a:solidFill>
              </a:rPr>
              <a:t>Comparison between the original and </a:t>
            </a:r>
            <a:r>
              <a:rPr lang="en-US" sz="2000" dirty="0" err="1">
                <a:solidFill>
                  <a:schemeClr val="tx1">
                    <a:lumMod val="75000"/>
                    <a:lumOff val="25000"/>
                  </a:schemeClr>
                </a:solidFill>
              </a:rPr>
              <a:t>steganographed</a:t>
            </a:r>
            <a:r>
              <a:rPr lang="en-US" sz="2000" dirty="0">
                <a:solidFill>
                  <a:schemeClr val="tx1">
                    <a:lumMod val="75000"/>
                    <a:lumOff val="25000"/>
                  </a:schemeClr>
                </a:solidFill>
              </a:rPr>
              <a:t> image</a:t>
            </a:r>
            <a:endParaRPr lang="en-IN" sz="2000" dirty="0">
              <a:solidFill>
                <a:schemeClr val="tx1">
                  <a:lumMod val="75000"/>
                  <a:lumOff val="25000"/>
                </a:schemeClr>
              </a:solidFill>
            </a:endParaRPr>
          </a:p>
        </p:txBody>
      </p:sp>
      <p:sp>
        <p:nvSpPr>
          <p:cNvPr id="9" name="TextBox 30">
            <a:extLst>
              <a:ext uri="{FF2B5EF4-FFF2-40B4-BE49-F238E27FC236}">
                <a16:creationId xmlns:a16="http://schemas.microsoft.com/office/drawing/2014/main" id="{A6F3A890-A1F7-95C2-FA87-1FEDCDF405E2}"/>
              </a:ext>
            </a:extLst>
          </p:cNvPr>
          <p:cNvSpPr txBox="1"/>
          <p:nvPr/>
        </p:nvSpPr>
        <p:spPr>
          <a:xfrm>
            <a:off x="7539504" y="2349537"/>
            <a:ext cx="180912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chemeClr val="tx1">
                    <a:lumMod val="75000"/>
                    <a:lumOff val="25000"/>
                  </a:schemeClr>
                </a:solidFill>
              </a:rPr>
              <a:t>Original Image</a:t>
            </a:r>
            <a:endParaRPr lang="en-IN" sz="2000" dirty="0">
              <a:solidFill>
                <a:schemeClr val="tx1">
                  <a:lumMod val="75000"/>
                  <a:lumOff val="25000"/>
                </a:schemeClr>
              </a:solidFill>
            </a:endParaRPr>
          </a:p>
        </p:txBody>
      </p:sp>
      <p:sp>
        <p:nvSpPr>
          <p:cNvPr id="10" name="TextBox 31">
            <a:extLst>
              <a:ext uri="{FF2B5EF4-FFF2-40B4-BE49-F238E27FC236}">
                <a16:creationId xmlns:a16="http://schemas.microsoft.com/office/drawing/2014/main" id="{B88D5683-6208-A359-7FB8-3D7D2DF96F68}"/>
              </a:ext>
            </a:extLst>
          </p:cNvPr>
          <p:cNvSpPr txBox="1"/>
          <p:nvPr/>
        </p:nvSpPr>
        <p:spPr>
          <a:xfrm>
            <a:off x="7411095" y="4332367"/>
            <a:ext cx="2065939"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err="1">
                <a:solidFill>
                  <a:schemeClr val="tx1">
                    <a:lumMod val="75000"/>
                    <a:lumOff val="25000"/>
                  </a:schemeClr>
                </a:solidFill>
              </a:rPr>
              <a:t>Steganographed</a:t>
            </a:r>
            <a:endParaRPr lang="en-US" sz="2000" dirty="0">
              <a:solidFill>
                <a:schemeClr val="tx1">
                  <a:lumMod val="75000"/>
                  <a:lumOff val="25000"/>
                </a:schemeClr>
              </a:solidFill>
            </a:endParaRPr>
          </a:p>
          <a:p>
            <a:pPr algn="ctr"/>
            <a:r>
              <a:rPr lang="en-US" sz="2000" dirty="0">
                <a:solidFill>
                  <a:schemeClr val="tx1">
                    <a:lumMod val="75000"/>
                    <a:lumOff val="25000"/>
                  </a:schemeClr>
                </a:solidFill>
              </a:rPr>
              <a:t>Image</a:t>
            </a:r>
            <a:endParaRPr lang="en-IN" sz="2000" dirty="0">
              <a:solidFill>
                <a:schemeClr val="tx1">
                  <a:lumMod val="75000"/>
                  <a:lumOff val="25000"/>
                </a:schemeClr>
              </a:solidFill>
            </a:endParaRPr>
          </a:p>
        </p:txBody>
      </p:sp>
      <p:pic>
        <p:nvPicPr>
          <p:cNvPr id="12" name="Picture 11" descr="A screen shot of a computer program&#10;&#10;AI-generated content may be incorrect.">
            <a:extLst>
              <a:ext uri="{FF2B5EF4-FFF2-40B4-BE49-F238E27FC236}">
                <a16:creationId xmlns:a16="http://schemas.microsoft.com/office/drawing/2014/main" id="{0DAFE4CE-36DB-962E-E90D-F954DC3C3429}"/>
              </a:ext>
            </a:extLst>
          </p:cNvPr>
          <p:cNvPicPr>
            <a:picLocks noChangeAspect="1"/>
          </p:cNvPicPr>
          <p:nvPr/>
        </p:nvPicPr>
        <p:blipFill>
          <a:blip r:embed="rId5"/>
          <a:stretch>
            <a:fillRect/>
          </a:stretch>
        </p:blipFill>
        <p:spPr>
          <a:xfrm>
            <a:off x="3508236" y="1446606"/>
            <a:ext cx="3617070" cy="4363537"/>
          </a:xfrm>
          <a:prstGeom prst="rect">
            <a:avLst/>
          </a:prstGeom>
        </p:spPr>
      </p:pic>
      <p:sp>
        <p:nvSpPr>
          <p:cNvPr id="13" name="TextBox 26">
            <a:extLst>
              <a:ext uri="{FF2B5EF4-FFF2-40B4-BE49-F238E27FC236}">
                <a16:creationId xmlns:a16="http://schemas.microsoft.com/office/drawing/2014/main" id="{010E051F-76B3-F2B9-1F4C-631FB140EB15}"/>
              </a:ext>
            </a:extLst>
          </p:cNvPr>
          <p:cNvSpPr txBox="1"/>
          <p:nvPr/>
        </p:nvSpPr>
        <p:spPr>
          <a:xfrm>
            <a:off x="439289" y="3414220"/>
            <a:ext cx="285844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b="1" dirty="0"/>
              <a:t>Encryption &amp; Decryption code</a:t>
            </a:r>
            <a:endParaRPr lang="en-IN" sz="2000" b="1" dirty="0"/>
          </a:p>
        </p:txBody>
      </p:sp>
      <p:pic>
        <p:nvPicPr>
          <p:cNvPr id="15" name="Picture 14" descr="A close up of a toy">
            <a:extLst>
              <a:ext uri="{FF2B5EF4-FFF2-40B4-BE49-F238E27FC236}">
                <a16:creationId xmlns:a16="http://schemas.microsoft.com/office/drawing/2014/main" id="{1D93E7F0-A56F-71D8-BB03-4E1A901F57B6}"/>
              </a:ext>
            </a:extLst>
          </p:cNvPr>
          <p:cNvPicPr>
            <a:picLocks noChangeAspect="1"/>
          </p:cNvPicPr>
          <p:nvPr/>
        </p:nvPicPr>
        <p:blipFill>
          <a:blip r:embed="rId6"/>
          <a:stretch>
            <a:fillRect/>
          </a:stretch>
        </p:blipFill>
        <p:spPr>
          <a:xfrm>
            <a:off x="9320425" y="2540026"/>
            <a:ext cx="2432020" cy="1368364"/>
          </a:xfrm>
          <a:prstGeom prst="rect">
            <a:avLst/>
          </a:prstGeom>
        </p:spPr>
      </p:pic>
      <p:pic>
        <p:nvPicPr>
          <p:cNvPr id="16" name="Picture 15" descr="A close up of a toy">
            <a:extLst>
              <a:ext uri="{FF2B5EF4-FFF2-40B4-BE49-F238E27FC236}">
                <a16:creationId xmlns:a16="http://schemas.microsoft.com/office/drawing/2014/main" id="{919E884E-DBEA-42F2-6B68-FD57C6B9D411}"/>
              </a:ext>
            </a:extLst>
          </p:cNvPr>
          <p:cNvPicPr>
            <a:picLocks noChangeAspect="1"/>
          </p:cNvPicPr>
          <p:nvPr/>
        </p:nvPicPr>
        <p:blipFill>
          <a:blip r:embed="rId6"/>
          <a:stretch>
            <a:fillRect/>
          </a:stretch>
        </p:blipFill>
        <p:spPr>
          <a:xfrm>
            <a:off x="9348626" y="4336714"/>
            <a:ext cx="2432020" cy="1368364"/>
          </a:xfrm>
          <a:prstGeom prst="rect">
            <a:avLst/>
          </a:prstGeom>
        </p:spPr>
      </p:pic>
    </p:spTree>
    <p:extLst>
      <p:ext uri="{BB962C8B-B14F-4D97-AF65-F5344CB8AC3E}">
        <p14:creationId xmlns:p14="http://schemas.microsoft.com/office/powerpoint/2010/main" val="2083715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6" name="TextBox 5">
            <a:extLst>
              <a:ext uri="{FF2B5EF4-FFF2-40B4-BE49-F238E27FC236}">
                <a16:creationId xmlns:a16="http://schemas.microsoft.com/office/drawing/2014/main" id="{1A45CF95-0E44-948E-64F0-3E0A44A4FC86}"/>
              </a:ext>
            </a:extLst>
          </p:cNvPr>
          <p:cNvSpPr txBox="1"/>
          <p:nvPr/>
        </p:nvSpPr>
        <p:spPr>
          <a:xfrm>
            <a:off x="518862" y="1433644"/>
            <a:ext cx="4568324"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2400" dirty="0">
                <a:solidFill>
                  <a:schemeClr val="tx1">
                    <a:lumMod val="75000"/>
                    <a:lumOff val="25000"/>
                  </a:schemeClr>
                </a:solidFill>
              </a:rPr>
              <a:t>Key Takeaways from the Project</a:t>
            </a:r>
          </a:p>
        </p:txBody>
      </p:sp>
      <p:pic>
        <p:nvPicPr>
          <p:cNvPr id="7" name="Picture 6" descr="A black background with colorful objects&#10;&#10;AI-generated content may be incorrect.">
            <a:extLst>
              <a:ext uri="{FF2B5EF4-FFF2-40B4-BE49-F238E27FC236}">
                <a16:creationId xmlns:a16="http://schemas.microsoft.com/office/drawing/2014/main" id="{77F88E16-5B37-FF8A-C397-28AFD2D967AD}"/>
              </a:ext>
            </a:extLst>
          </p:cNvPr>
          <p:cNvPicPr>
            <a:picLocks noChangeAspect="1"/>
          </p:cNvPicPr>
          <p:nvPr/>
        </p:nvPicPr>
        <p:blipFill>
          <a:blip r:embed="rId2"/>
          <a:stretch>
            <a:fillRect/>
          </a:stretch>
        </p:blipFill>
        <p:spPr>
          <a:xfrm>
            <a:off x="9451851" y="2514675"/>
            <a:ext cx="884904" cy="884904"/>
          </a:xfrm>
          <a:prstGeom prst="rect">
            <a:avLst/>
          </a:prstGeom>
        </p:spPr>
      </p:pic>
      <p:pic>
        <p:nvPicPr>
          <p:cNvPr id="8" name="Picture 7" descr="A blue and white globe with circles around it&#10;&#10;AI-generated content may be incorrect.">
            <a:extLst>
              <a:ext uri="{FF2B5EF4-FFF2-40B4-BE49-F238E27FC236}">
                <a16:creationId xmlns:a16="http://schemas.microsoft.com/office/drawing/2014/main" id="{961BA105-AE97-5CB0-615B-DD2F8C62608E}"/>
              </a:ext>
            </a:extLst>
          </p:cNvPr>
          <p:cNvPicPr>
            <a:picLocks noChangeAspect="1"/>
          </p:cNvPicPr>
          <p:nvPr/>
        </p:nvPicPr>
        <p:blipFill>
          <a:blip r:embed="rId3"/>
          <a:stretch>
            <a:fillRect/>
          </a:stretch>
        </p:blipFill>
        <p:spPr>
          <a:xfrm>
            <a:off x="5725736" y="2659051"/>
            <a:ext cx="740528" cy="740528"/>
          </a:xfrm>
          <a:prstGeom prst="rect">
            <a:avLst/>
          </a:prstGeom>
        </p:spPr>
      </p:pic>
      <p:pic>
        <p:nvPicPr>
          <p:cNvPr id="9" name="Picture 8" descr="A yellow padlock with a keyhole&#10;&#10;AI-generated content may be incorrect.">
            <a:extLst>
              <a:ext uri="{FF2B5EF4-FFF2-40B4-BE49-F238E27FC236}">
                <a16:creationId xmlns:a16="http://schemas.microsoft.com/office/drawing/2014/main" id="{E6FD30A2-7E82-F0C1-87B5-1A0C27FF8D88}"/>
              </a:ext>
            </a:extLst>
          </p:cNvPr>
          <p:cNvPicPr>
            <a:picLocks noChangeAspect="1"/>
          </p:cNvPicPr>
          <p:nvPr/>
        </p:nvPicPr>
        <p:blipFill>
          <a:blip r:embed="rId4"/>
          <a:stretch>
            <a:fillRect/>
          </a:stretch>
        </p:blipFill>
        <p:spPr>
          <a:xfrm>
            <a:off x="1927433" y="2659051"/>
            <a:ext cx="740528" cy="740528"/>
          </a:xfrm>
          <a:prstGeom prst="rect">
            <a:avLst/>
          </a:prstGeom>
        </p:spPr>
      </p:pic>
      <p:sp>
        <p:nvSpPr>
          <p:cNvPr id="10" name="TextBox 12">
            <a:extLst>
              <a:ext uri="{FF2B5EF4-FFF2-40B4-BE49-F238E27FC236}">
                <a16:creationId xmlns:a16="http://schemas.microsoft.com/office/drawing/2014/main" id="{1D2DE2E8-4302-0E64-B3A0-98F37447AB62}"/>
              </a:ext>
            </a:extLst>
          </p:cNvPr>
          <p:cNvSpPr txBox="1"/>
          <p:nvPr/>
        </p:nvSpPr>
        <p:spPr>
          <a:xfrm>
            <a:off x="518862" y="3823918"/>
            <a:ext cx="3557671"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dirty="0">
                <a:solidFill>
                  <a:schemeClr val="tx1">
                    <a:lumMod val="95000"/>
                    <a:lumOff val="5000"/>
                  </a:schemeClr>
                </a:solidFill>
              </a:rPr>
              <a:t>Enhanced Data Security</a:t>
            </a:r>
          </a:p>
          <a:p>
            <a:pPr algn="ctr"/>
            <a:r>
              <a:rPr lang="en-IN" sz="2000" dirty="0">
                <a:solidFill>
                  <a:schemeClr val="tx1">
                    <a:lumMod val="75000"/>
                    <a:lumOff val="25000"/>
                  </a:schemeClr>
                </a:solidFill>
              </a:rPr>
              <a:t>Combining encryption and steganography for improved protection.</a:t>
            </a:r>
          </a:p>
        </p:txBody>
      </p:sp>
      <p:sp>
        <p:nvSpPr>
          <p:cNvPr id="11" name="TextBox 13">
            <a:extLst>
              <a:ext uri="{FF2B5EF4-FFF2-40B4-BE49-F238E27FC236}">
                <a16:creationId xmlns:a16="http://schemas.microsoft.com/office/drawing/2014/main" id="{A9BBB7C1-7DAB-6DB6-7B09-67BAF2B6F5DE}"/>
              </a:ext>
            </a:extLst>
          </p:cNvPr>
          <p:cNvSpPr txBox="1"/>
          <p:nvPr/>
        </p:nvSpPr>
        <p:spPr>
          <a:xfrm>
            <a:off x="4317165" y="3823918"/>
            <a:ext cx="3557671"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dirty="0">
                <a:solidFill>
                  <a:schemeClr val="tx1">
                    <a:lumMod val="95000"/>
                    <a:lumOff val="5000"/>
                  </a:schemeClr>
                </a:solidFill>
              </a:rPr>
              <a:t>Real-World Applications</a:t>
            </a:r>
          </a:p>
          <a:p>
            <a:pPr algn="ctr"/>
            <a:r>
              <a:rPr lang="en-IN" sz="2000" dirty="0">
                <a:solidFill>
                  <a:schemeClr val="tx1">
                    <a:lumMod val="75000"/>
                    <a:lumOff val="25000"/>
                  </a:schemeClr>
                </a:solidFill>
              </a:rPr>
              <a:t>Useful for secure communication, corporate data protection, and privacy.</a:t>
            </a:r>
          </a:p>
        </p:txBody>
      </p:sp>
      <p:sp>
        <p:nvSpPr>
          <p:cNvPr id="12" name="TextBox 14">
            <a:extLst>
              <a:ext uri="{FF2B5EF4-FFF2-40B4-BE49-F238E27FC236}">
                <a16:creationId xmlns:a16="http://schemas.microsoft.com/office/drawing/2014/main" id="{D2B22839-381F-396F-C5BD-49CA696BAFA9}"/>
              </a:ext>
            </a:extLst>
          </p:cNvPr>
          <p:cNvSpPr txBox="1"/>
          <p:nvPr/>
        </p:nvSpPr>
        <p:spPr>
          <a:xfrm>
            <a:off x="8115468" y="3823918"/>
            <a:ext cx="3557671" cy="160043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2000" b="1" dirty="0">
                <a:solidFill>
                  <a:schemeClr val="tx1">
                    <a:lumMod val="95000"/>
                    <a:lumOff val="5000"/>
                  </a:schemeClr>
                </a:solidFill>
              </a:rPr>
              <a:t>Future Enhancements</a:t>
            </a:r>
          </a:p>
          <a:p>
            <a:pPr algn="ctr"/>
            <a:r>
              <a:rPr lang="en-IN" sz="2000" dirty="0">
                <a:solidFill>
                  <a:schemeClr val="tx1">
                    <a:lumMod val="75000"/>
                    <a:lumOff val="25000"/>
                  </a:schemeClr>
                </a:solidFill>
              </a:rPr>
              <a:t>Potential for Al-driven automation and quantum-safe cryptography.</a:t>
            </a:r>
          </a:p>
          <a:p>
            <a:endParaRPr lang="en-IN" dirty="0"/>
          </a:p>
        </p:txBody>
      </p:sp>
    </p:spTree>
    <p:extLst>
      <p:ext uri="{BB962C8B-B14F-4D97-AF65-F5344CB8AC3E}">
        <p14:creationId xmlns:p14="http://schemas.microsoft.com/office/powerpoint/2010/main" val="423388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hlinkClick r:id="rId2"/>
              </a:rPr>
              <a:t>https://github.com/mokhabeer16/Steganography.git</a:t>
            </a:r>
            <a:endParaRPr lang="en-IN" dirty="0"/>
          </a:p>
        </p:txBody>
      </p:sp>
    </p:spTree>
    <p:extLst>
      <p:ext uri="{BB962C8B-B14F-4D97-AF65-F5344CB8AC3E}">
        <p14:creationId xmlns:p14="http://schemas.microsoft.com/office/powerpoint/2010/main" val="2230664768"/>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289AE2-D2AE-49D1-AFAC-3A79F6794255}">
  <ds:schemaRef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fadb41d3-f9cb-40fb-903c-8cacaba95bb5"/>
    <ds:schemaRef ds:uri="http://purl.org/dc/terms/"/>
    <ds:schemaRef ds:uri="b30265f8-c5e2-4918-b4a1-b977299ca3e2"/>
    <ds:schemaRef ds:uri="http://www.w3.org/XML/1998/namespace"/>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forward</Template>
  <TotalTime>73</TotalTime>
  <Words>469</Words>
  <Application>Microsoft Office PowerPoint</Application>
  <PresentationFormat>Widescreen</PresentationFormat>
  <Paragraphs>89</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Franklin Gothic Book</vt:lpstr>
      <vt:lpstr>Franklin Gothic Demi</vt:lpstr>
      <vt:lpstr>Wingdings 2</vt:lpstr>
      <vt:lpstr>DividendVTI</vt:lpstr>
      <vt:lpstr>Secure Data Hiding in Images Using Steganography</vt:lpstr>
      <vt:lpstr>OUTLINE</vt:lpstr>
      <vt:lpstr>Problem Statement</vt:lpstr>
      <vt:lpstr>Technology  used</vt:lpstr>
      <vt:lpstr>Wow factors</vt:lpstr>
      <vt:lpstr>End users</vt:lpstr>
      <vt:lpstr>Results</vt:lpstr>
      <vt:lpstr>Conclusion</vt:lpstr>
      <vt:lpstr>GitHub Link</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Mokhabeer Gurrampati</cp:lastModifiedBy>
  <cp:revision>26</cp:revision>
  <dcterms:created xsi:type="dcterms:W3CDTF">2021-05-26T16:50:10Z</dcterms:created>
  <dcterms:modified xsi:type="dcterms:W3CDTF">2025-02-26T18:07:08Z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